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59" r:id="rId5"/>
    <p:sldId id="260" r:id="rId6"/>
    <p:sldId id="261" r:id="rId7"/>
    <p:sldId id="264" r:id="rId8"/>
    <p:sldId id="265" r:id="rId9"/>
    <p:sldId id="263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429A-0F49-4571-B304-583EB10C90C1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B162-5304-4965-849E-94952DC8A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625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429A-0F49-4571-B304-583EB10C90C1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B162-5304-4965-849E-94952DC8A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721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429A-0F49-4571-B304-583EB10C90C1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B162-5304-4965-849E-94952DC8A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31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429A-0F49-4571-B304-583EB10C90C1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B162-5304-4965-849E-94952DC8A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156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429A-0F49-4571-B304-583EB10C90C1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B162-5304-4965-849E-94952DC8A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016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429A-0F49-4571-B304-583EB10C90C1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B162-5304-4965-849E-94952DC8A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94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429A-0F49-4571-B304-583EB10C90C1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B162-5304-4965-849E-94952DC8A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3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429A-0F49-4571-B304-583EB10C90C1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B162-5304-4965-849E-94952DC8A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59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429A-0F49-4571-B304-583EB10C90C1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B162-5304-4965-849E-94952DC8A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41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429A-0F49-4571-B304-583EB10C90C1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B162-5304-4965-849E-94952DC8A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15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429A-0F49-4571-B304-583EB10C90C1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B162-5304-4965-849E-94952DC8A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93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0429A-0F49-4571-B304-583EB10C90C1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DB162-5304-4965-849E-94952DC8A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24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6000">
              <a:schemeClr val="bg1"/>
            </a:gs>
            <a:gs pos="45000">
              <a:schemeClr val="bg1"/>
            </a:gs>
            <a:gs pos="59000">
              <a:srgbClr val="FFFF00"/>
            </a:gs>
            <a:gs pos="71001">
              <a:schemeClr val="accent1">
                <a:lumMod val="20000"/>
                <a:lumOff val="80000"/>
              </a:schemeClr>
            </a:gs>
            <a:gs pos="81000">
              <a:srgbClr val="7030A0"/>
            </a:gs>
            <a:gs pos="94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0547" y="1143000"/>
            <a:ext cx="72348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Latn-R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JUGOSLAVIJA NA TRAGU</a:t>
            </a:r>
          </a:p>
          <a:p>
            <a:pPr algn="ctr"/>
            <a:r>
              <a:rPr lang="sr-Latn-R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SOVJETSKOG MODELA 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5585" y="3124200"/>
            <a:ext cx="3204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Latn-R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1945-1948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Sleep Away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V="1">
            <a:off x="1447800" y="5181599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5041995"/>
      </p:ext>
    </p:extLst>
  </p:cSld>
  <p:clrMapOvr>
    <a:masterClrMapping/>
  </p:clrMapOvr>
  <p:transition spd="slow">
    <p:comb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64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7153" y="533400"/>
            <a:ext cx="7391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AUTOR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9696" y="5257799"/>
            <a:ext cx="79646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DJORDJE COSIC</a:t>
            </a:r>
            <a:endParaRPr lang="en-U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User\Desktop\Fejs\(2) Djordje Cosic_files\394605_323055401111239_66502078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2514600" cy="3657600"/>
          </a:xfrm>
          <a:prstGeom prst="rect">
            <a:avLst/>
          </a:prstGeom>
          <a:noFill/>
        </p:spPr>
      </p:pic>
      <p:pic>
        <p:nvPicPr>
          <p:cNvPr id="4" name="Picture 2" descr="https://scontent.xx.fbcdn.net/v/t1.0-9/205443_104295086320606_3378349_n.jpg?oh=8bb987d7302abedd9a143c088fbca84b&amp;oe=57E2E9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599" y="1524000"/>
            <a:ext cx="2362201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3418278"/>
      </p:ext>
    </p:extLst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5000">
              <a:schemeClr val="accent1">
                <a:tint val="66000"/>
                <a:satMod val="160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93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5745"/>
            <a:ext cx="914400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00B0F0"/>
                </a:solidFill>
              </a:rPr>
              <a:t>Kao </a:t>
            </a:r>
            <a:r>
              <a:rPr lang="sr-Latn-RS" sz="2400" b="1" dirty="0" smtClean="0">
                <a:solidFill>
                  <a:schemeClr val="bg1"/>
                </a:solidFill>
              </a:rPr>
              <a:t>pobednik </a:t>
            </a:r>
            <a:r>
              <a:rPr lang="sr-Latn-RS" sz="2400" b="1" dirty="0" smtClean="0">
                <a:solidFill>
                  <a:srgbClr val="00B0F0"/>
                </a:solidFill>
              </a:rPr>
              <a:t>iz rata na jugoslovenskim prostorima izlazi Narodnooslobodilacki pokret (</a:t>
            </a:r>
            <a:r>
              <a:rPr lang="sr-Latn-RS" sz="2400" b="1" dirty="0" smtClean="0">
                <a:solidFill>
                  <a:schemeClr val="bg1"/>
                </a:solidFill>
              </a:rPr>
              <a:t>partizani</a:t>
            </a:r>
            <a:r>
              <a:rPr lang="sr-Latn-RS" sz="2400" b="1" dirty="0" smtClean="0">
                <a:solidFill>
                  <a:srgbClr val="00B0F0"/>
                </a:solidFill>
              </a:rPr>
              <a:t>)</a:t>
            </a:r>
          </a:p>
          <a:p>
            <a:r>
              <a:rPr lang="sr-Latn-RS" sz="2400" b="1" dirty="0" smtClean="0">
                <a:solidFill>
                  <a:srgbClr val="00B0F0"/>
                </a:solidFill>
              </a:rPr>
              <a:t>Predvodjeni komunistima </a:t>
            </a:r>
            <a:r>
              <a:rPr lang="sr-Latn-RS" sz="2400" b="1" dirty="0" smtClean="0">
                <a:solidFill>
                  <a:schemeClr val="bg1"/>
                </a:solidFill>
              </a:rPr>
              <a:t>na čelu sa Josipom Brozom Titom</a:t>
            </a:r>
            <a:r>
              <a:rPr lang="sr-Latn-RS" sz="2400" b="1" dirty="0" smtClean="0">
                <a:solidFill>
                  <a:srgbClr val="00B0F0"/>
                </a:solidFill>
              </a:rPr>
              <a:t>.Ukida se  monarhija i </a:t>
            </a:r>
            <a:r>
              <a:rPr lang="sr-Latn-RS" sz="2400" b="1" dirty="0" smtClean="0">
                <a:solidFill>
                  <a:schemeClr val="bg1"/>
                </a:solidFill>
              </a:rPr>
              <a:t>proglašava  se  socijalistička Republika.</a:t>
            </a:r>
          </a:p>
          <a:p>
            <a:endParaRPr lang="sr-Latn-RS" sz="2400" b="1" dirty="0" smtClean="0">
              <a:solidFill>
                <a:srgbClr val="00B0F0"/>
              </a:solidFill>
            </a:endParaRPr>
          </a:p>
          <a:p>
            <a:endParaRPr lang="sr-Latn-R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sr-Latn-RS" dirty="0">
                <a:solidFill>
                  <a:srgbClr val="7030A0"/>
                </a:solidFill>
              </a:rPr>
              <a:t> </a:t>
            </a:r>
            <a:r>
              <a:rPr lang="sr-Latn-RS" dirty="0" smtClean="0">
                <a:solidFill>
                  <a:srgbClr val="7030A0"/>
                </a:solidFill>
              </a:rPr>
              <a:t>                                   </a:t>
            </a:r>
            <a:r>
              <a:rPr lang="sr-Latn-RS" sz="2800" b="1" i="1" dirty="0" smtClean="0">
                <a:solidFill>
                  <a:srgbClr val="7030A0"/>
                </a:solidFill>
              </a:rPr>
              <a:t>PRVE POSLERATNE GODINE</a:t>
            </a:r>
            <a:endParaRPr lang="sr-Latn-RS" dirty="0" smtClean="0">
              <a:solidFill>
                <a:srgbClr val="7030A0"/>
              </a:solidFill>
            </a:endParaRPr>
          </a:p>
          <a:p>
            <a:endParaRPr lang="sr-Latn-R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sr-Latn-RS" sz="2400" b="1" dirty="0" smtClean="0">
                <a:solidFill>
                  <a:srgbClr val="00B0F0"/>
                </a:solidFill>
              </a:rPr>
              <a:t>UNRA-Uprava Ujedinjenih nacija,za pomoć i obnovu,sve do 1948 god.</a:t>
            </a:r>
            <a:endParaRPr lang="sr-Latn-RS" sz="2400" b="1" dirty="0">
              <a:solidFill>
                <a:srgbClr val="00B0F0"/>
              </a:solidFill>
            </a:endParaRPr>
          </a:p>
          <a:p>
            <a:r>
              <a:rPr lang="sr-Latn-RS" sz="2400" b="1" dirty="0" smtClean="0">
                <a:solidFill>
                  <a:srgbClr val="00B0F0"/>
                </a:solidFill>
              </a:rPr>
              <a:t>-Posle završetka rata u Jugoslaviji je bilo stotinu hiljada izbeglica</a:t>
            </a:r>
          </a:p>
          <a:p>
            <a:r>
              <a:rPr lang="sr-Latn-RS" sz="2400" b="1" dirty="0" smtClean="0">
                <a:solidFill>
                  <a:srgbClr val="00B0F0"/>
                </a:solidFill>
              </a:rPr>
              <a:t>-</a:t>
            </a:r>
            <a:r>
              <a:rPr lang="sr-Latn-RS" sz="2400" b="1" dirty="0" smtClean="0">
                <a:solidFill>
                  <a:schemeClr val="bg1"/>
                </a:solidFill>
              </a:rPr>
              <a:t>Nova vlast je ’ČISTILA’’ hapšenjima i otpuštanjima sa posla=</a:t>
            </a:r>
            <a:r>
              <a:rPr lang="sr-Latn-RS" sz="2000" b="1" dirty="0" smtClean="0">
                <a:solidFill>
                  <a:schemeClr val="bg1"/>
                </a:solidFill>
              </a:rPr>
              <a:t>revanšizam</a:t>
            </a:r>
            <a:endParaRPr lang="sr-Latn-RS" sz="2400" b="1" dirty="0" smtClean="0">
              <a:solidFill>
                <a:schemeClr val="bg1"/>
              </a:solidFill>
            </a:endParaRPr>
          </a:p>
          <a:p>
            <a:r>
              <a:rPr lang="sr-Latn-RS" sz="2400" b="1" dirty="0" smtClean="0">
                <a:solidFill>
                  <a:srgbClr val="00B0F0"/>
                </a:solidFill>
              </a:rPr>
              <a:t>-Oduzimanje poseda seljacima u koris</a:t>
            </a:r>
            <a:r>
              <a:rPr lang="en-US" sz="2400" b="1" dirty="0" smtClean="0">
                <a:solidFill>
                  <a:srgbClr val="00B0F0"/>
                </a:solidFill>
              </a:rPr>
              <a:t>t</a:t>
            </a:r>
            <a:r>
              <a:rPr lang="sr-Latn-RS" sz="2400" b="1" dirty="0" smtClean="0">
                <a:solidFill>
                  <a:srgbClr val="00B0F0"/>
                </a:solidFill>
              </a:rPr>
              <a:t> države.</a:t>
            </a:r>
          </a:p>
          <a:p>
            <a:r>
              <a:rPr lang="sr-Latn-RS" sz="2400" b="1" dirty="0" smtClean="0">
                <a:solidFill>
                  <a:srgbClr val="00B0F0"/>
                </a:solidFill>
              </a:rPr>
              <a:t>-Oduzimanje zemlje seljacima  ako imaju vuše od 10 ha</a:t>
            </a:r>
            <a:endParaRPr lang="en-US" sz="2400" b="1" dirty="0" smtClean="0">
              <a:solidFill>
                <a:srgbClr val="00B0F0"/>
              </a:solidFill>
            </a:endParaRPr>
          </a:p>
          <a:p>
            <a:r>
              <a:rPr lang="en-US" sz="2400" b="1" dirty="0" smtClean="0">
                <a:solidFill>
                  <a:srgbClr val="00B0F0"/>
                </a:solidFill>
              </a:rPr>
              <a:t>-Ob</a:t>
            </a:r>
            <a:r>
              <a:rPr lang="sr-Latn-RS" sz="2400" b="1" dirty="0" smtClean="0">
                <a:solidFill>
                  <a:srgbClr val="00B0F0"/>
                </a:solidFill>
              </a:rPr>
              <a:t>n</a:t>
            </a:r>
            <a:r>
              <a:rPr lang="en-US" sz="2400" b="1" dirty="0" smtClean="0">
                <a:solidFill>
                  <a:srgbClr val="00B0F0"/>
                </a:solidFill>
              </a:rPr>
              <a:t>ova </a:t>
            </a:r>
            <a:r>
              <a:rPr lang="en-US" sz="2400" b="1" dirty="0" err="1" smtClean="0">
                <a:solidFill>
                  <a:srgbClr val="00B0F0"/>
                </a:solidFill>
              </a:rPr>
              <a:t>dr</a:t>
            </a:r>
            <a:r>
              <a:rPr lang="sr-Latn-RS" sz="2400" b="1" dirty="0" smtClean="0">
                <a:solidFill>
                  <a:srgbClr val="00B0F0"/>
                </a:solidFill>
              </a:rPr>
              <a:t>ž</a:t>
            </a:r>
            <a:r>
              <a:rPr lang="en-US" sz="2400" b="1" dirty="0" err="1" smtClean="0">
                <a:solidFill>
                  <a:srgbClr val="00B0F0"/>
                </a:solidFill>
              </a:rPr>
              <a:t>ave</a:t>
            </a:r>
            <a:r>
              <a:rPr lang="en-US" sz="2400" b="1" dirty="0" smtClean="0">
                <a:solidFill>
                  <a:srgbClr val="00B0F0"/>
                </a:solidFill>
              </a:rPr>
              <a:t> se </a:t>
            </a:r>
            <a:r>
              <a:rPr lang="en-US" sz="2400" b="1" dirty="0" err="1" smtClean="0">
                <a:solidFill>
                  <a:srgbClr val="00B0F0"/>
                </a:solidFill>
              </a:rPr>
              <a:t>odvijala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putem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prtogodi</a:t>
            </a:r>
            <a:r>
              <a:rPr lang="sr-Latn-RS" sz="2400" b="1" dirty="0" smtClean="0">
                <a:solidFill>
                  <a:srgbClr val="00B0F0"/>
                </a:solidFill>
              </a:rPr>
              <a:t>š</a:t>
            </a:r>
            <a:r>
              <a:rPr lang="en-US" sz="2400" b="1" dirty="0" err="1" smtClean="0">
                <a:solidFill>
                  <a:srgbClr val="00B0F0"/>
                </a:solidFill>
              </a:rPr>
              <a:t>njih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planova</a:t>
            </a:r>
            <a:r>
              <a:rPr lang="sr-Latn-RS" sz="2400" b="1" dirty="0" smtClean="0">
                <a:solidFill>
                  <a:srgbClr val="00B0F0"/>
                </a:solidFill>
              </a:rPr>
              <a:t> i radnih akcija</a:t>
            </a:r>
            <a:endParaRPr lang="en-US" sz="2400" b="1" dirty="0" smtClean="0">
              <a:solidFill>
                <a:srgbClr val="00B0F0"/>
              </a:solidFill>
            </a:endParaRPr>
          </a:p>
          <a:p>
            <a:r>
              <a:rPr lang="en-US" sz="2400" b="1" dirty="0" smtClean="0">
                <a:solidFill>
                  <a:srgbClr val="00B0F0"/>
                </a:solidFill>
              </a:rPr>
              <a:t>-</a:t>
            </a:r>
            <a:r>
              <a:rPr lang="en-US" sz="2400" b="1" dirty="0" err="1" smtClean="0">
                <a:solidFill>
                  <a:srgbClr val="00B0F0"/>
                </a:solidFill>
              </a:rPr>
              <a:t>Od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</a:rPr>
              <a:t>1947</a:t>
            </a:r>
            <a:r>
              <a:rPr lang="sr-Latn-RS" sz="2400" b="1" dirty="0" smtClean="0">
                <a:solidFill>
                  <a:srgbClr val="00B0F0"/>
                </a:solidFill>
              </a:rPr>
              <a:t>.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industrijalizacija</a:t>
            </a:r>
            <a:r>
              <a:rPr lang="en-US" sz="2400" b="1" dirty="0" smtClean="0">
                <a:solidFill>
                  <a:srgbClr val="00B0F0"/>
                </a:solidFill>
              </a:rPr>
              <a:t>.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895040"/>
      </p:ext>
    </p:extLst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hphotos-xpl1/v/t1.0-9/12718402_10154039408394655_8420604236385099231_n.jpg?oh=811004d853eb1a666feecf6059407de4&amp;oe=5778D5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33400"/>
            <a:ext cx="6248400" cy="47434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55626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Omladinska</a:t>
            </a:r>
            <a:r>
              <a:rPr lang="en-US" sz="2400" dirty="0" smtClean="0"/>
              <a:t> </a:t>
            </a:r>
            <a:r>
              <a:rPr lang="en-US" sz="2400" dirty="0" err="1" smtClean="0"/>
              <a:t>radna</a:t>
            </a:r>
            <a:r>
              <a:rPr lang="en-US" sz="2400" dirty="0" smtClean="0"/>
              <a:t> </a:t>
            </a:r>
            <a:r>
              <a:rPr lang="en-US" sz="2400" dirty="0" err="1" smtClean="0"/>
              <a:t>akcija</a:t>
            </a:r>
            <a:r>
              <a:rPr lang="en-US" sz="2400" dirty="0" smtClean="0"/>
              <a:t> u </a:t>
            </a:r>
            <a:r>
              <a:rPr lang="en-US" sz="2400" dirty="0" err="1" smtClean="0"/>
              <a:t>posleratnoj</a:t>
            </a:r>
            <a:r>
              <a:rPr lang="en-US" sz="2400" dirty="0" smtClean="0"/>
              <a:t> </a:t>
            </a:r>
            <a:r>
              <a:rPr lang="en-US" sz="2400" dirty="0" err="1" smtClean="0"/>
              <a:t>Jugoslaviji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Sa </a:t>
            </a:r>
            <a:r>
              <a:rPr lang="en-US" sz="2400" dirty="0" err="1" smtClean="0"/>
              <a:t>izgradnje</a:t>
            </a:r>
            <a:r>
              <a:rPr lang="en-US" sz="2400" dirty="0" smtClean="0"/>
              <a:t> auto-</a:t>
            </a:r>
            <a:r>
              <a:rPr lang="en-US" sz="2400" dirty="0" err="1" smtClean="0"/>
              <a:t>puta</a:t>
            </a:r>
            <a:r>
              <a:rPr lang="en-US" sz="2400" dirty="0" smtClean="0"/>
              <a:t> Beograd – </a:t>
            </a:r>
            <a:r>
              <a:rPr lang="en-US" sz="2400" dirty="0" err="1" smtClean="0"/>
              <a:t>Niš</a:t>
            </a:r>
            <a:r>
              <a:rPr lang="en-US" sz="2400" dirty="0" smtClean="0"/>
              <a:t>, </a:t>
            </a:r>
            <a:r>
              <a:rPr lang="en-US" sz="2400" dirty="0" err="1" smtClean="0"/>
              <a:t>jun</a:t>
            </a:r>
            <a:r>
              <a:rPr lang="en-US" sz="2400" dirty="0" smtClean="0"/>
              <a:t> 1959. 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</a:rPr>
              <a:t>Obnova i izgradnja ORA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28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3670" y="33010"/>
            <a:ext cx="52825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REALICIJAZA SPORAZUMA 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TITO-SUBASIC</a:t>
            </a:r>
          </a:p>
          <a:p>
            <a:pPr algn="ctr"/>
            <a:endParaRPr lang="sr-Cyrl-R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600200"/>
            <a:ext cx="920930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-</a:t>
            </a:r>
            <a:r>
              <a:rPr lang="en-US" sz="3600" b="1" dirty="0" err="1" smtClean="0">
                <a:solidFill>
                  <a:schemeClr val="bg1"/>
                </a:solidFill>
              </a:rPr>
              <a:t>Privre</a:t>
            </a:r>
            <a:r>
              <a:rPr lang="sr-Latn-RS" sz="3600" b="1" dirty="0" smtClean="0">
                <a:solidFill>
                  <a:schemeClr val="bg1"/>
                </a:solidFill>
              </a:rPr>
              <a:t>me</a:t>
            </a:r>
            <a:r>
              <a:rPr lang="en-US" sz="3600" b="1" dirty="0" smtClean="0">
                <a:solidFill>
                  <a:schemeClr val="bg1"/>
                </a:solidFill>
              </a:rPr>
              <a:t>n</a:t>
            </a:r>
            <a:r>
              <a:rPr lang="sr-Latn-RS" sz="3600" b="1" dirty="0" smtClean="0">
                <a:solidFill>
                  <a:schemeClr val="bg1"/>
                </a:solidFill>
              </a:rPr>
              <a:t>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narodna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skup</a:t>
            </a:r>
            <a:r>
              <a:rPr lang="sr-Latn-RS" sz="3600" b="1" dirty="0" smtClean="0">
                <a:solidFill>
                  <a:schemeClr val="bg1"/>
                </a:solidFill>
              </a:rPr>
              <a:t>š</a:t>
            </a:r>
            <a:r>
              <a:rPr lang="en-US" sz="3600" b="1" dirty="0" err="1" smtClean="0">
                <a:solidFill>
                  <a:schemeClr val="bg1"/>
                </a:solidFill>
              </a:rPr>
              <a:t>tina</a:t>
            </a:r>
            <a:r>
              <a:rPr lang="en-US" sz="3600" b="1" dirty="0" smtClean="0">
                <a:solidFill>
                  <a:schemeClr val="bg1"/>
                </a:solidFill>
              </a:rPr>
              <a:t>-pro</a:t>
            </a:r>
            <a:r>
              <a:rPr lang="sr-Latn-RS" sz="3600" b="1" dirty="0" smtClean="0">
                <a:solidFill>
                  <a:schemeClr val="bg1"/>
                </a:solidFill>
              </a:rPr>
              <a:t>š</a:t>
            </a:r>
            <a:r>
              <a:rPr lang="en-US" sz="3600" b="1" dirty="0" err="1" smtClean="0">
                <a:solidFill>
                  <a:schemeClr val="bg1"/>
                </a:solidFill>
              </a:rPr>
              <a:t>ireni</a:t>
            </a:r>
            <a:r>
              <a:rPr lang="en-US" sz="3600" b="1" dirty="0" smtClean="0">
                <a:solidFill>
                  <a:schemeClr val="bg1"/>
                </a:solidFill>
              </a:rPr>
              <a:t> AVNOJ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-KPJ</a:t>
            </a:r>
            <a:r>
              <a:rPr lang="sr-Latn-RS" sz="3600" b="1" dirty="0" smtClean="0">
                <a:solidFill>
                  <a:schemeClr val="bg1"/>
                </a:solidFill>
              </a:rPr>
              <a:t>-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sr-Latn-RS" sz="3600" b="1" dirty="0" smtClean="0">
                <a:solidFill>
                  <a:schemeClr val="bg1"/>
                </a:solidFill>
              </a:rPr>
              <a:t>g</a:t>
            </a:r>
            <a:r>
              <a:rPr lang="en-US" sz="3600" b="1" dirty="0" err="1" smtClean="0">
                <a:solidFill>
                  <a:schemeClr val="bg1"/>
                </a:solidFill>
              </a:rPr>
              <a:t>lavna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stranka</a:t>
            </a: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-</a:t>
            </a:r>
            <a:r>
              <a:rPr lang="en-US" sz="3600" b="1" dirty="0" err="1" smtClean="0">
                <a:solidFill>
                  <a:schemeClr val="bg1"/>
                </a:solidFill>
              </a:rPr>
              <a:t>Protivnici</a:t>
            </a:r>
            <a:r>
              <a:rPr lang="en-US" sz="3600" b="1" dirty="0" smtClean="0">
                <a:solidFill>
                  <a:schemeClr val="bg1"/>
                </a:solidFill>
              </a:rPr>
              <a:t> KPJ </a:t>
            </a:r>
            <a:r>
              <a:rPr lang="sr-Latn-RS" sz="3600" b="1" dirty="0" smtClean="0">
                <a:solidFill>
                  <a:schemeClr val="bg1"/>
                </a:solidFill>
              </a:rPr>
              <a:t>-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sr-Latn-RS" sz="3600" b="1" dirty="0" smtClean="0">
                <a:solidFill>
                  <a:schemeClr val="bg1"/>
                </a:solidFill>
              </a:rPr>
              <a:t>D</a:t>
            </a:r>
            <a:r>
              <a:rPr lang="en-US" sz="3600" b="1" dirty="0" err="1" smtClean="0">
                <a:solidFill>
                  <a:schemeClr val="bg1"/>
                </a:solidFill>
              </a:rPr>
              <a:t>emokratska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stranka</a:t>
            </a:r>
            <a:r>
              <a:rPr lang="sr-Latn-RS" sz="3600" b="1" dirty="0" smtClean="0">
                <a:solidFill>
                  <a:schemeClr val="bg1"/>
                </a:solidFill>
              </a:rPr>
              <a:t> Milana Grola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8012" y="4462462"/>
            <a:ext cx="4133850" cy="20669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590003242"/>
      </p:ext>
    </p:extLst>
  </p:cSld>
  <p:clrMapOvr>
    <a:masterClrMapping/>
  </p:clrMapOvr>
  <p:transition spd="slow"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1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1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0"/>
            <a:ext cx="4202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TITO ILI KRALJ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1430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11.10.1945 </a:t>
            </a:r>
            <a:r>
              <a:rPr lang="en-US" sz="3200" b="1" dirty="0" err="1" smtClean="0">
                <a:solidFill>
                  <a:schemeClr val="bg1"/>
                </a:solidFill>
              </a:rPr>
              <a:t>Raspisani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izbori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chemeClr val="bg1"/>
                </a:solidFill>
              </a:rPr>
              <a:t>na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svim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izborima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pobedjuje</a:t>
            </a:r>
            <a:r>
              <a:rPr lang="en-US" sz="3200" b="1" dirty="0" smtClean="0">
                <a:solidFill>
                  <a:schemeClr val="bg1"/>
                </a:solidFill>
              </a:rPr>
              <a:t> KPJ</a:t>
            </a:r>
            <a:r>
              <a:rPr lang="sr-Latn-RS" sz="3200" b="1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pravo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glasa</a:t>
            </a:r>
            <a:r>
              <a:rPr lang="en-US" sz="3200" b="1" dirty="0" smtClean="0">
                <a:solidFill>
                  <a:schemeClr val="bg1"/>
                </a:solidFill>
              </a:rPr>
              <a:t> se</a:t>
            </a:r>
          </a:p>
          <a:p>
            <a:r>
              <a:rPr lang="en-US" sz="3200" b="1" dirty="0" err="1">
                <a:solidFill>
                  <a:schemeClr val="bg1"/>
                </a:solidFill>
              </a:rPr>
              <a:t>o</a:t>
            </a:r>
            <a:r>
              <a:rPr lang="en-US" sz="3200" b="1" dirty="0" err="1" smtClean="0">
                <a:solidFill>
                  <a:schemeClr val="bg1"/>
                </a:solidFill>
              </a:rPr>
              <a:t>duzima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svim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predratnim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ministrima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sr-Latn-RS" sz="3200" b="1" dirty="0" smtClean="0">
                <a:solidFill>
                  <a:schemeClr val="bg1"/>
                </a:solidFill>
              </a:rPr>
              <a:t>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saradnicima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okupatora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chemeClr val="bg1"/>
                </a:solidFill>
              </a:rPr>
              <a:t>Jugoslavija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postaje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republika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kralj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proteran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iz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drzave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sr-Latn-RS" sz="3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solidFill>
                  <a:srgbClr val="FF0000"/>
                </a:solidFill>
              </a:rPr>
              <a:t>29.11.1945</a:t>
            </a:r>
            <a:r>
              <a:rPr lang="sr-Latn-RS" sz="3200" b="1" dirty="0" smtClean="0">
                <a:solidFill>
                  <a:schemeClr val="bg1"/>
                </a:solidFill>
              </a:rPr>
              <a:t>-</a:t>
            </a:r>
            <a:r>
              <a:rPr lang="sr-Latn-R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Tito</a:t>
            </a:r>
            <a:r>
              <a:rPr lang="sr-Latn-RS" sz="3200" b="1" dirty="0" smtClean="0">
                <a:solidFill>
                  <a:srgbClr val="FF0000"/>
                </a:solidFill>
              </a:rPr>
              <a:t>,</a:t>
            </a:r>
            <a:r>
              <a:rPr lang="sr-Latn-RS" sz="3200" b="1" dirty="0" smtClean="0">
                <a:solidFill>
                  <a:schemeClr val="bg1"/>
                </a:solidFill>
              </a:rPr>
              <a:t> proglašena </a:t>
            </a:r>
            <a:r>
              <a:rPr lang="sr-Latn-RS" sz="3200" b="1" dirty="0" smtClean="0">
                <a:solidFill>
                  <a:srgbClr val="FF0000"/>
                </a:solidFill>
              </a:rPr>
              <a:t>socijalistička republika</a:t>
            </a:r>
          </a:p>
        </p:txBody>
      </p:sp>
    </p:spTree>
    <p:extLst>
      <p:ext uri="{BB962C8B-B14F-4D97-AF65-F5344CB8AC3E}">
        <p14:creationId xmlns:p14="http://schemas.microsoft.com/office/powerpoint/2010/main" xmlns="" val="1477727427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4727" y="0"/>
            <a:ext cx="34290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</a:t>
            </a:r>
          </a:p>
          <a:p>
            <a:pPr algn="ctr"/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5259" y="724508"/>
            <a:ext cx="3283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</a:t>
            </a:r>
            <a:r>
              <a:rPr lang="en-US" sz="2800" dirty="0" smtClean="0">
                <a:solidFill>
                  <a:srgbClr val="FFFF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en-US" sz="2800" dirty="0" smtClean="0">
                <a:solidFill>
                  <a:srgbClr val="7030A0"/>
                </a:solidFill>
              </a:rPr>
              <a:t>O</a:t>
            </a:r>
            <a:r>
              <a:rPr lang="sr-Latn-C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U</a:t>
            </a:r>
            <a:r>
              <a:rPr lang="sr-Latn-C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 K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</a:t>
            </a:r>
            <a:r>
              <a:rPr lang="en-US" sz="2800" dirty="0" smtClean="0">
                <a:solidFill>
                  <a:srgbClr val="000000"/>
                </a:solidFill>
              </a:rPr>
              <a:t>E</a:t>
            </a:r>
            <a:r>
              <a:rPr lang="en-US" sz="28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FF00"/>
                </a:solidFill>
              </a:rPr>
              <a:t>U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8915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r-Latn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948- Sukob Tita  sa Staljinom i prekid odnosa sa državama socijalističkog bloka (Inforbiroa) </a:t>
            </a:r>
            <a:r>
              <a:rPr lang="sr-Latn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Staljinove smrti 1953.</a:t>
            </a:r>
            <a:r>
              <a:rPr lang="sr-Latn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Optužba:Tito napustio socijalizam</a:t>
            </a:r>
            <a:r>
              <a:rPr lang="sr-Latn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</a:t>
            </a:r>
          </a:p>
          <a:p>
            <a:pPr>
              <a:buFont typeface="Wingdings" pitchFamily="2" charset="2"/>
              <a:buChar char="q"/>
            </a:pPr>
            <a:endParaRPr lang="sr-Latn-R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sr-Latn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Jugoslavija prekida kopiranje ruskog socijalizma.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</a:t>
            </a:r>
            <a:r>
              <a:rPr lang="sr-Latn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stavove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IB-a</a:t>
            </a:r>
            <a:r>
              <a:rPr lang="sr-Latn-C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prevaspitavanje preme</a:t>
            </a:r>
            <a:r>
              <a:rPr lang="sr-Latn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štanjem kamenja , batinama i drugim </a:t>
            </a:r>
            <a:r>
              <a:rPr lang="sr-Latn-C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r-Latn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oniženjima :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Logori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:-</a:t>
            </a:r>
            <a:r>
              <a:rPr lang="sr-Latn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Goli otok,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Sveti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Grgur,Ugljan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r-Latn-R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Kroz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logore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pro</a:t>
            </a:r>
            <a:r>
              <a:rPr lang="sr-Latn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55.000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ljudi</a:t>
            </a:r>
            <a:r>
              <a:rPr lang="sr-Latn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251158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Слике за презентације\1Goli ot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495675"/>
            <a:ext cx="7239000" cy="3362325"/>
          </a:xfrm>
          <a:prstGeom prst="rect">
            <a:avLst/>
          </a:prstGeom>
          <a:noFill/>
        </p:spPr>
      </p:pic>
      <p:pic>
        <p:nvPicPr>
          <p:cNvPr id="2051" name="Picture 3" descr="C:\Users\User\Desktop\Слике за презентације\goli-otok-velika-draga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0"/>
            <a:ext cx="5715000" cy="3238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762000"/>
            <a:ext cx="53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sr-Latn-R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sr-Latn-R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sr-Latn-R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sr-Latn-R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sr-Latn-R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sr-Latn-R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304800"/>
            <a:ext cx="457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chemeClr val="bg1"/>
                </a:solidFill>
              </a:rPr>
              <a:t>Z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T</a:t>
            </a:r>
            <a:endParaRPr lang="sr-Latn-R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V</a:t>
            </a:r>
            <a:endParaRPr lang="sr-Latn-R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O</a:t>
            </a:r>
            <a:endParaRPr lang="sr-Latn-R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R</a:t>
            </a:r>
            <a:endParaRPr lang="sr-Latn-RS" sz="20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971800"/>
            <a:ext cx="53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sr-Latn-R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sr-Latn-R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sr-Latn-R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sr-Latn-R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sr-Latn-R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r-Latn-R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sr-Latn-R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sr-Latn-R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sr-Latn-R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r-Latn-R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sr-Latn-R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hphotos-xft1/v/t1.0-9/11694868_965376876826700_4082872653715393069_n.jpg?oh=6dd0ac2a37284de5e4d14f77466fd7cd&amp;oe=5626DA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5867400" cy="40386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54102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/>
              <a:t>Ostaci kamenoloma na Golom otoku.</a:t>
            </a:r>
            <a:endParaRPr lang="en-US" sz="24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SAMOUPRAV</a:t>
            </a:r>
            <a:r>
              <a:rPr lang="sr-Latn-R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lj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r>
              <a:rPr lang="sr-Latn-R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NJE</a:t>
            </a:r>
            <a:endParaRPr lang="en-US" sz="4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057400"/>
            <a:ext cx="8305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bg1"/>
                </a:solidFill>
              </a:rPr>
              <a:t>Juna</a:t>
            </a:r>
            <a:r>
              <a:rPr lang="en-US" sz="2800" dirty="0" smtClean="0">
                <a:solidFill>
                  <a:schemeClr val="bg1"/>
                </a:solidFill>
              </a:rPr>
              <a:t> 1950 </a:t>
            </a:r>
            <a:r>
              <a:rPr lang="en-US" sz="2800" dirty="0" err="1" smtClean="0">
                <a:solidFill>
                  <a:schemeClr val="bg1"/>
                </a:solidFill>
              </a:rPr>
              <a:t>donet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zakon</a:t>
            </a:r>
            <a:r>
              <a:rPr lang="en-US" sz="2800" dirty="0" smtClean="0">
                <a:solidFill>
                  <a:schemeClr val="bg1"/>
                </a:solidFill>
              </a:rPr>
              <a:t> o </a:t>
            </a:r>
            <a:r>
              <a:rPr lang="en-US" sz="2800" b="1" u="sng" dirty="0" err="1" smtClean="0">
                <a:solidFill>
                  <a:schemeClr val="bg1"/>
                </a:solidFill>
              </a:rPr>
              <a:t>upravljanju</a:t>
            </a:r>
            <a:r>
              <a:rPr lang="en-US" sz="2800" b="1" u="sng" dirty="0" smtClean="0">
                <a:solidFill>
                  <a:schemeClr val="bg1"/>
                </a:solidFill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</a:rPr>
              <a:t>privrednim</a:t>
            </a:r>
            <a:r>
              <a:rPr lang="en-US" sz="2800" b="1" u="sng" dirty="0" smtClean="0">
                <a:solidFill>
                  <a:schemeClr val="bg1"/>
                </a:solidFill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</a:rPr>
              <a:t>preduze</a:t>
            </a:r>
            <a:r>
              <a:rPr lang="sr-Latn-RS" sz="2800" b="1" u="sng" smtClean="0">
                <a:solidFill>
                  <a:schemeClr val="bg1"/>
                </a:solidFill>
              </a:rPr>
              <a:t>ć</a:t>
            </a:r>
            <a:r>
              <a:rPr lang="en-US" sz="2800" b="1" u="sng" smtClean="0">
                <a:solidFill>
                  <a:schemeClr val="bg1"/>
                </a:solidFill>
              </a:rPr>
              <a:t>ima</a:t>
            </a:r>
            <a:r>
              <a:rPr lang="sr-Latn-CS" sz="2800" b="1" u="sng" dirty="0" smtClean="0">
                <a:solidFill>
                  <a:schemeClr val="bg1"/>
                </a:solidFill>
              </a:rPr>
              <a:t> </a:t>
            </a:r>
            <a:r>
              <a:rPr lang="sr-Latn-RS" sz="2800" b="1" dirty="0" smtClean="0">
                <a:solidFill>
                  <a:schemeClr val="bg1"/>
                </a:solidFill>
              </a:rPr>
              <a:t>, zaposleni sami upravljaju i vlasnici su </a:t>
            </a:r>
            <a:endParaRPr lang="sr-Latn-RS" sz="2800" b="1" u="sng" dirty="0" smtClean="0">
              <a:solidFill>
                <a:schemeClr val="bg1"/>
              </a:solidFill>
            </a:endParaRPr>
          </a:p>
          <a:p>
            <a:r>
              <a:rPr lang="sr-Latn-RS" sz="2800" b="1" dirty="0" smtClean="0">
                <a:solidFill>
                  <a:schemeClr val="bg1"/>
                </a:solidFill>
              </a:rPr>
              <a:t>preduzeća = društvena svojina</a:t>
            </a:r>
          </a:p>
          <a:p>
            <a:pPr>
              <a:buFont typeface="Wingdings" pitchFamily="2" charset="2"/>
              <a:buChar char="v"/>
            </a:pPr>
            <a:r>
              <a:rPr lang="sr-Latn-RS" sz="2800" b="1" dirty="0" smtClean="0">
                <a:solidFill>
                  <a:schemeClr val="bg1"/>
                </a:solidFill>
              </a:rPr>
              <a:t>Jedinstveni ,,eksperiment” u svetu.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Do </a:t>
            </a:r>
            <a:r>
              <a:rPr lang="en-US" sz="2800" dirty="0" err="1" smtClean="0">
                <a:solidFill>
                  <a:schemeClr val="bg1"/>
                </a:solidFill>
              </a:rPr>
              <a:t>kraja</a:t>
            </a:r>
            <a:r>
              <a:rPr lang="en-US" sz="2800" dirty="0" smtClean="0">
                <a:solidFill>
                  <a:schemeClr val="bg1"/>
                </a:solidFill>
              </a:rPr>
              <a:t> 1950</a:t>
            </a:r>
            <a:r>
              <a:rPr lang="sr-Latn-RS" sz="2800" dirty="0" smtClean="0">
                <a:solidFill>
                  <a:schemeClr val="bg1"/>
                </a:solidFill>
              </a:rPr>
              <a:t>,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osnovano</a:t>
            </a:r>
            <a:r>
              <a:rPr lang="en-US" sz="2800" dirty="0" smtClean="0">
                <a:solidFill>
                  <a:schemeClr val="bg1"/>
                </a:solidFill>
              </a:rPr>
              <a:t> vise </a:t>
            </a:r>
            <a:r>
              <a:rPr lang="en-US" sz="2800" dirty="0" err="1" smtClean="0">
                <a:solidFill>
                  <a:schemeClr val="bg1"/>
                </a:solidFill>
              </a:rPr>
              <a:t>od</a:t>
            </a:r>
            <a:r>
              <a:rPr lang="en-US" sz="2800" dirty="0" smtClean="0">
                <a:solidFill>
                  <a:schemeClr val="bg1"/>
                </a:solidFill>
              </a:rPr>
              <a:t> 7.000 </a:t>
            </a:r>
            <a:r>
              <a:rPr lang="en-US" sz="2800" dirty="0" err="1" smtClean="0">
                <a:solidFill>
                  <a:schemeClr val="bg1"/>
                </a:solidFill>
              </a:rPr>
              <a:t>radnickih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saveta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sr-Latn-R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sr-Latn-RS" sz="2800" dirty="0" smtClean="0">
                <a:solidFill>
                  <a:schemeClr val="bg1"/>
                </a:solidFill>
              </a:rPr>
              <a:t>Sastanci radničkih saveta važniji od proizvodnje...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349</Words>
  <Application>Microsoft Office PowerPoint</Application>
  <PresentationFormat>On-screen Show (4:3)</PresentationFormat>
  <Paragraphs>76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O C A</dc:creator>
  <cp:lastModifiedBy>User</cp:lastModifiedBy>
  <cp:revision>47</cp:revision>
  <dcterms:created xsi:type="dcterms:W3CDTF">2011-05-09T13:07:46Z</dcterms:created>
  <dcterms:modified xsi:type="dcterms:W3CDTF">2016-05-31T16:46:04Z</dcterms:modified>
</cp:coreProperties>
</file>